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d4bb2ca5d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5d4bb2ca5d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5d4bb2ca5d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d47242f6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d47242f6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5d47242f6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d4bb2ca5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35d4bb2ca5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35d4bb2ca5d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d4bb2ca5d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5d4bb2ca5d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35d4bb2ca5d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d4bb2ca5d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5d4bb2ca5d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35d4bb2ca5d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d4bb2ca5d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5d4bb2ca5d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5d4bb2ca5d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d4bb2ca5d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5d4bb2ca5d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5d4bb2ca5d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d4bb2ca5d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5d4bb2ca5d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5d4bb2ca5d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file/d/11VeeQRVmW_kS4ZHtwPlyO9_XshOg48q1/view?usp=drive_link" TargetMode="External"/><Relationship Id="rId4" Type="http://schemas.openxmlformats.org/officeDocument/2006/relationships/hyperlink" Target="https://drive.google.com/file/d/1AB9Dc50HiE-vFNtJE4BD8EHPBDpQzDlq/view?usp=sharing" TargetMode="External"/><Relationship Id="rId9" Type="http://schemas.openxmlformats.org/officeDocument/2006/relationships/hyperlink" Target="https://drive.google.com/drive/folders/1q8Sr9fv26hXeOJaLDvGheAmm-1iFrAUN?usp=sharing" TargetMode="External"/><Relationship Id="rId5" Type="http://schemas.openxmlformats.org/officeDocument/2006/relationships/hyperlink" Target="https://ai.google.dev/edge/api/mediapipe/python/mediapipe_model_maker/gesture_recognizer/Dataset" TargetMode="External"/><Relationship Id="rId6" Type="http://schemas.openxmlformats.org/officeDocument/2006/relationships/hyperlink" Target="https://ai.google.dev/edge/api/mediapipe/python/mediapipe_model_maker/gesture_recognizer/Dataset" TargetMode="External"/><Relationship Id="rId7" Type="http://schemas.openxmlformats.org/officeDocument/2006/relationships/hyperlink" Target="https://www.kaggle.com/datasets/ritikagiridhar/2000-hand-gestures" TargetMode="External"/><Relationship Id="rId8" Type="http://schemas.openxmlformats.org/officeDocument/2006/relationships/hyperlink" Target="https://drive.google.com/drive/folders/1mXbe0FUwWmbYnfnmSR0Rr0_qKtMzlW52?usp=drive_lin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6280190" y="1497211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385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Occlusion-Robust Static Hand Gesture Recognition</a:t>
            </a:r>
            <a:endParaRPr sz="3850">
              <a:solidFill>
                <a:srgbClr val="3A3A3A"/>
              </a:solidFill>
            </a:endParaRPr>
          </a:p>
          <a:p>
            <a:pPr indent="0" lvl="0" marL="91440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</a:rPr>
              <a:t>Using Hybrid CNN + Transformer Model</a:t>
            </a:r>
            <a:br>
              <a:rPr i="1" lang="en-US" sz="24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 </a:t>
            </a:r>
            <a:endParaRPr sz="2500">
              <a:solidFill>
                <a:srgbClr val="3A3A3A"/>
              </a:solidFill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t/>
            </a:r>
            <a:endParaRPr sz="1200">
              <a:solidFill>
                <a:srgbClr val="3A3A3A"/>
              </a:solidFill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7220025" y="3895100"/>
            <a:ext cx="51246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Authors: Wasif Khan, Saif Alam Shaan, Sharif Mohammad Omar Faruq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Group: 07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CSE463: Computer Vision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Section: 01</a:t>
            </a:r>
            <a:br>
              <a:rPr lang="en-US" sz="2100">
                <a:solidFill>
                  <a:schemeClr val="dk1"/>
                </a:solidFill>
              </a:rPr>
            </a:br>
            <a:r>
              <a:rPr lang="en-US" sz="2100">
                <a:solidFill>
                  <a:schemeClr val="dk1"/>
                </a:solidFill>
              </a:rPr>
              <a:t>BRAC University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793790" y="120777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Model Architecture</a:t>
            </a:r>
            <a:endParaRPr b="0" i="0" sz="4450" u="none" cap="none" strike="noStrike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0450" y="390200"/>
            <a:ext cx="3787550" cy="751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403975" y="2395425"/>
            <a:ext cx="4037700" cy="51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34343"/>
                </a:solidFill>
              </a:rPr>
              <a:t>Hybrid CNN + Transformer model</a:t>
            </a:r>
            <a:r>
              <a:rPr lang="en-US" sz="2000">
                <a:solidFill>
                  <a:srgbClr val="434343"/>
                </a:solidFill>
              </a:rPr>
              <a:t>:</a:t>
            </a:r>
            <a:br>
              <a:rPr lang="en-US" sz="20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lang="en-US" sz="1700">
                <a:solidFill>
                  <a:srgbClr val="434343"/>
                </a:solidFill>
              </a:rPr>
              <a:t>CNN: Extracts spatial features.</a:t>
            </a:r>
            <a:br>
              <a:rPr lang="en-US" sz="1700">
                <a:solidFill>
                  <a:srgbClr val="434343"/>
                </a:solidFill>
              </a:rPr>
            </a:br>
            <a:endParaRPr sz="1700">
              <a:solidFill>
                <a:srgbClr val="434343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lang="en-US" sz="1700">
                <a:solidFill>
                  <a:srgbClr val="434343"/>
                </a:solidFill>
              </a:rPr>
              <a:t>Transformer: Captures global hand shape context.</a:t>
            </a:r>
            <a:br>
              <a:rPr lang="en-US" sz="1700">
                <a:solidFill>
                  <a:srgbClr val="434343"/>
                </a:solidFill>
              </a:rPr>
            </a:br>
            <a:endParaRPr sz="1700">
              <a:solidFill>
                <a:srgbClr val="434343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>
                <a:solidFill>
                  <a:srgbClr val="434343"/>
                </a:solidFill>
              </a:rPr>
              <a:t>Output: 5-class softmax classifier</a:t>
            </a:r>
            <a:r>
              <a:rPr lang="en-US" sz="1700">
                <a:solidFill>
                  <a:schemeClr val="dk1"/>
                </a:solidFill>
              </a:rPr>
              <a:t>.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rgbClr val="4C4C4C"/>
                </a:solidFill>
              </a:rPr>
              <a:t>Input resized to 207×207, processed into 4x4 patches for Transformer tokens.</a:t>
            </a:r>
            <a:endParaRPr sz="1700">
              <a:solidFill>
                <a:srgbClr val="4C4C4C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sz="1900">
                <a:solidFill>
                  <a:schemeClr val="dk1"/>
                </a:solidFill>
              </a:rPr>
            </a:br>
            <a:endParaRPr b="1" sz="2100">
              <a:solidFill>
                <a:schemeClr val="dk1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611200" y="2395425"/>
            <a:ext cx="4106400" cy="4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34343"/>
                </a:solidFill>
              </a:rPr>
              <a:t>Baseline Models</a:t>
            </a:r>
            <a:endParaRPr b="1"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</a:rPr>
              <a:t>Compared with:</a:t>
            </a:r>
            <a:br>
              <a:rPr lang="en-US" sz="1700">
                <a:solidFill>
                  <a:srgbClr val="434343"/>
                </a:solidFill>
              </a:rPr>
            </a:br>
            <a:endParaRPr sz="1700">
              <a:solidFill>
                <a:srgbClr val="434343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b="1" lang="en-US" sz="1700">
                <a:solidFill>
                  <a:srgbClr val="434343"/>
                </a:solidFill>
              </a:rPr>
              <a:t>ResNet-18</a:t>
            </a:r>
            <a:r>
              <a:rPr lang="en-US" sz="1700">
                <a:solidFill>
                  <a:srgbClr val="434343"/>
                </a:solidFill>
              </a:rPr>
              <a:t> (modified for 4-channel input)</a:t>
            </a:r>
            <a:br>
              <a:rPr lang="en-US" sz="1700">
                <a:solidFill>
                  <a:srgbClr val="434343"/>
                </a:solidFill>
              </a:rPr>
            </a:br>
            <a:endParaRPr sz="1700">
              <a:solidFill>
                <a:srgbClr val="434343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b="1" lang="en-US" sz="1700">
                <a:solidFill>
                  <a:srgbClr val="434343"/>
                </a:solidFill>
              </a:rPr>
              <a:t>VGG-16</a:t>
            </a:r>
            <a:r>
              <a:rPr lang="en-US" sz="1700">
                <a:solidFill>
                  <a:srgbClr val="434343"/>
                </a:solidFill>
              </a:rPr>
              <a:t> (also adapted for RGB-D)</a:t>
            </a:r>
            <a:br>
              <a:rPr lang="en-US" sz="1700">
                <a:solidFill>
                  <a:srgbClr val="434343"/>
                </a:solidFill>
              </a:rPr>
            </a:br>
            <a:endParaRPr sz="1700">
              <a:solidFill>
                <a:srgbClr val="434343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lang="en-US" sz="1700">
                <a:solidFill>
                  <a:srgbClr val="434343"/>
                </a:solidFill>
              </a:rPr>
              <a:t>Same output structure for fair comparison.</a:t>
            </a:r>
            <a:endParaRPr sz="17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sz="1700">
                <a:solidFill>
                  <a:srgbClr val="434343"/>
                </a:solidFill>
              </a:rPr>
            </a:b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793790" y="1887974"/>
            <a:ext cx="642842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Training and Evaluation</a:t>
            </a:r>
            <a:endParaRPr b="0" i="0" sz="4450" u="none" cap="none" strike="noStrike"/>
          </a:p>
        </p:txBody>
      </p:sp>
      <p:sp>
        <p:nvSpPr>
          <p:cNvPr id="138" name="Google Shape;138;p21"/>
          <p:cNvSpPr/>
          <p:nvPr/>
        </p:nvSpPr>
        <p:spPr>
          <a:xfrm>
            <a:off x="793790" y="293691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0CFAC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878860" y="2979420"/>
            <a:ext cx="340162" cy="425291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50" u="none" cap="none" strike="noStrike"/>
          </a:p>
        </p:txBody>
      </p:sp>
      <p:sp>
        <p:nvSpPr>
          <p:cNvPr id="140" name="Google Shape;140;p21"/>
          <p:cNvSpPr/>
          <p:nvPr/>
        </p:nvSpPr>
        <p:spPr>
          <a:xfrm>
            <a:off x="1530906" y="301478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Training Setup</a:t>
            </a:r>
            <a:endParaRPr b="0" i="0" sz="2200" u="none" cap="none" strike="noStrike"/>
          </a:p>
        </p:txBody>
      </p:sp>
      <p:sp>
        <p:nvSpPr>
          <p:cNvPr id="141" name="Google Shape;141;p21"/>
          <p:cNvSpPr/>
          <p:nvPr/>
        </p:nvSpPr>
        <p:spPr>
          <a:xfrm>
            <a:off x="1530906" y="3505200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Adam optimizer, learning rate 0.001, 30 epochs, batch size 32.</a:t>
            </a:r>
            <a:endParaRPr b="0" i="0" sz="1750" u="none" cap="none" strike="noStrike"/>
          </a:p>
        </p:txBody>
      </p:sp>
      <p:sp>
        <p:nvSpPr>
          <p:cNvPr id="142" name="Google Shape;142;p21"/>
          <p:cNvSpPr/>
          <p:nvPr/>
        </p:nvSpPr>
        <p:spPr>
          <a:xfrm>
            <a:off x="4713803" y="293691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0CFAC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4798874" y="2979420"/>
            <a:ext cx="340162" cy="425291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50" u="none" cap="none" strike="noStrike"/>
          </a:p>
        </p:txBody>
      </p:sp>
      <p:sp>
        <p:nvSpPr>
          <p:cNvPr id="144" name="Google Shape;144;p21"/>
          <p:cNvSpPr/>
          <p:nvPr/>
        </p:nvSpPr>
        <p:spPr>
          <a:xfrm>
            <a:off x="5450919" y="301478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Data Splits</a:t>
            </a:r>
            <a:endParaRPr b="0" i="0" sz="2200" u="none" cap="none" strike="noStrike"/>
          </a:p>
        </p:txBody>
      </p:sp>
      <p:sp>
        <p:nvSpPr>
          <p:cNvPr id="145" name="Google Shape;145;p21"/>
          <p:cNvSpPr/>
          <p:nvPr/>
        </p:nvSpPr>
        <p:spPr>
          <a:xfrm>
            <a:off x="5450919" y="3505200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70% training, 20% validation, 10% test with stratified sampling.</a:t>
            </a:r>
            <a:endParaRPr b="0" i="0" sz="1750" u="none" cap="none" strike="noStrike"/>
          </a:p>
        </p:txBody>
      </p:sp>
      <p:sp>
        <p:nvSpPr>
          <p:cNvPr id="146" name="Google Shape;146;p21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0CFAC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878860" y="5090041"/>
            <a:ext cx="340162" cy="425291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50" u="none" cap="none" strike="noStrike"/>
          </a:p>
        </p:txBody>
      </p:sp>
      <p:sp>
        <p:nvSpPr>
          <p:cNvPr id="148" name="Google Shape;148;p21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 b="0" i="0" sz="2200" u="none" cap="none" strike="noStrike"/>
          </a:p>
        </p:txBody>
      </p:sp>
      <p:sp>
        <p:nvSpPr>
          <p:cNvPr id="149" name="Google Shape;149;p21"/>
          <p:cNvSpPr/>
          <p:nvPr/>
        </p:nvSpPr>
        <p:spPr>
          <a:xfrm>
            <a:off x="1530906" y="5615821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Accuracy, precision, recall, F1-score, and confusion matrix analyzed.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6630100" y="1058075"/>
            <a:ext cx="6734700" cy="6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A3A3A"/>
                </a:solidFill>
              </a:rPr>
              <a:t> </a:t>
            </a:r>
            <a:r>
              <a:rPr lang="en-US" sz="4300">
                <a:solidFill>
                  <a:srgbClr val="3A3A3A"/>
                </a:solidFill>
              </a:rPr>
              <a:t>Results</a:t>
            </a:r>
            <a:endParaRPr sz="4300">
              <a:solidFill>
                <a:srgbClr val="3A3A3A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b="1" lang="en-US" sz="1900">
                <a:solidFill>
                  <a:srgbClr val="434343"/>
                </a:solidFill>
              </a:rPr>
              <a:t>Test Accuracy</a:t>
            </a:r>
            <a:r>
              <a:rPr lang="en-US" sz="1900">
                <a:solidFill>
                  <a:srgbClr val="434343"/>
                </a:solidFill>
              </a:rPr>
              <a:t>:</a:t>
            </a:r>
            <a:br>
              <a:rPr lang="en-US" sz="1900">
                <a:solidFill>
                  <a:srgbClr val="434343"/>
                </a:solidFill>
              </a:rPr>
            </a:br>
            <a:endParaRPr sz="1900">
              <a:solidFill>
                <a:srgbClr val="434343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</a:pPr>
            <a:r>
              <a:rPr lang="en-US" sz="1900">
                <a:solidFill>
                  <a:srgbClr val="434343"/>
                </a:solidFill>
              </a:rPr>
              <a:t>Hybrid model: </a:t>
            </a:r>
            <a:r>
              <a:rPr b="1" lang="en-US" sz="1900">
                <a:solidFill>
                  <a:srgbClr val="434343"/>
                </a:solidFill>
              </a:rPr>
              <a:t>73.02%</a:t>
            </a:r>
            <a:br>
              <a:rPr b="1" lang="en-US" sz="1900">
                <a:solidFill>
                  <a:srgbClr val="434343"/>
                </a:solidFill>
              </a:rPr>
            </a:br>
            <a:endParaRPr b="1" sz="1900">
              <a:solidFill>
                <a:srgbClr val="434343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</a:pPr>
            <a:r>
              <a:rPr lang="en-US" sz="1900">
                <a:solidFill>
                  <a:srgbClr val="434343"/>
                </a:solidFill>
              </a:rPr>
              <a:t>VGG-16: 19.84%</a:t>
            </a:r>
            <a:br>
              <a:rPr lang="en-US" sz="1900">
                <a:solidFill>
                  <a:srgbClr val="434343"/>
                </a:solidFill>
              </a:rPr>
            </a:br>
            <a:endParaRPr sz="1900">
              <a:solidFill>
                <a:srgbClr val="434343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</a:pPr>
            <a:r>
              <a:rPr lang="en-US" sz="1900">
                <a:solidFill>
                  <a:srgbClr val="434343"/>
                </a:solidFill>
              </a:rPr>
              <a:t>ResNet-50: 9.52%</a:t>
            </a:r>
            <a:br>
              <a:rPr lang="en-US" sz="1900">
                <a:solidFill>
                  <a:srgbClr val="434343"/>
                </a:solidFill>
              </a:rPr>
            </a:b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-US" sz="1900">
                <a:solidFill>
                  <a:srgbClr val="434343"/>
                </a:solidFill>
              </a:rPr>
              <a:t>Confusion matrix shows:</a:t>
            </a:r>
            <a:br>
              <a:rPr lang="en-US" sz="1900">
                <a:solidFill>
                  <a:srgbClr val="434343"/>
                </a:solidFill>
              </a:rPr>
            </a:br>
            <a:endParaRPr sz="1900">
              <a:solidFill>
                <a:srgbClr val="434343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</a:pPr>
            <a:r>
              <a:rPr lang="en-US" sz="1900">
                <a:solidFill>
                  <a:srgbClr val="434343"/>
                </a:solidFill>
              </a:rPr>
              <a:t>Strong per-class accuracy</a:t>
            </a:r>
            <a:br>
              <a:rPr lang="en-US" sz="1900">
                <a:solidFill>
                  <a:srgbClr val="434343"/>
                </a:solidFill>
              </a:rPr>
            </a:br>
            <a:endParaRPr sz="1900">
              <a:solidFill>
                <a:srgbClr val="434343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</a:pPr>
            <a:r>
              <a:rPr lang="en-US" sz="1900">
                <a:solidFill>
                  <a:srgbClr val="434343"/>
                </a:solidFill>
              </a:rPr>
              <a:t>Minimal misclassifications even under occlusion</a:t>
            </a:r>
            <a:br>
              <a:rPr lang="en-US" sz="1900">
                <a:solidFill>
                  <a:srgbClr val="434343"/>
                </a:solidFill>
              </a:rPr>
            </a:br>
            <a:endParaRPr sz="1900">
              <a:solidFill>
                <a:srgbClr val="434343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rgbClr val="434343"/>
              </a:solidFill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13" y="2626500"/>
            <a:ext cx="5137374" cy="297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1022390" y="36206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Performance Results</a:t>
            </a:r>
            <a:endParaRPr b="0" i="0" sz="4450" u="none" cap="none" strike="noStrike"/>
          </a:p>
        </p:txBody>
      </p:sp>
      <p:sp>
        <p:nvSpPr>
          <p:cNvPr id="164" name="Google Shape;164;p23"/>
          <p:cNvSpPr/>
          <p:nvPr/>
        </p:nvSpPr>
        <p:spPr>
          <a:xfrm>
            <a:off x="1022390" y="1334810"/>
            <a:ext cx="3664800" cy="2410800"/>
          </a:xfrm>
          <a:prstGeom prst="roundRect">
            <a:avLst>
              <a:gd fmla="val 3952" name="adj"/>
            </a:avLst>
          </a:prstGeom>
          <a:solidFill>
            <a:srgbClr val="FCEFDE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1852625" y="1569250"/>
            <a:ext cx="242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Accuracy</a:t>
            </a:r>
            <a:endParaRPr b="0" i="0" sz="2200" u="none" cap="none" strike="noStrike"/>
          </a:p>
        </p:txBody>
      </p:sp>
      <p:sp>
        <p:nvSpPr>
          <p:cNvPr id="166" name="Google Shape;166;p23"/>
          <p:cNvSpPr/>
          <p:nvPr/>
        </p:nvSpPr>
        <p:spPr>
          <a:xfrm>
            <a:off x="1256824" y="2059662"/>
            <a:ext cx="3195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Hybrid model achieved 73.02%, outperforming ResNet50 (</a:t>
            </a:r>
            <a:r>
              <a:rPr lang="en-US" sz="1650">
                <a:solidFill>
                  <a:schemeClr val="dk1"/>
                </a:solidFill>
              </a:rPr>
              <a:t>19.84%</a:t>
            </a:r>
            <a:r>
              <a:rPr b="0" i="0" lang="en-US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and VGG16 (</a:t>
            </a:r>
            <a:r>
              <a:rPr lang="en-US" sz="1650">
                <a:solidFill>
                  <a:schemeClr val="dk1"/>
                </a:solidFill>
              </a:rPr>
              <a:t>9.52%</a:t>
            </a:r>
            <a:r>
              <a:rPr b="0" i="0" lang="en-US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650" u="none" cap="none" strike="noStrike"/>
          </a:p>
        </p:txBody>
      </p:sp>
      <p:sp>
        <p:nvSpPr>
          <p:cNvPr id="167" name="Google Shape;167;p23"/>
          <p:cNvSpPr/>
          <p:nvPr/>
        </p:nvSpPr>
        <p:spPr>
          <a:xfrm>
            <a:off x="5218867" y="1334810"/>
            <a:ext cx="3664800" cy="2410800"/>
          </a:xfrm>
          <a:prstGeom prst="roundRect">
            <a:avLst>
              <a:gd fmla="val 3952" name="adj"/>
            </a:avLst>
          </a:prstGeom>
          <a:solidFill>
            <a:srgbClr val="FCEFDE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6013675" y="1569250"/>
            <a:ext cx="2274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Peak</a:t>
            </a:r>
            <a:endParaRPr b="0" i="0" sz="2200" u="none" cap="none" strike="noStrike"/>
          </a:p>
        </p:txBody>
      </p:sp>
      <p:sp>
        <p:nvSpPr>
          <p:cNvPr id="169" name="Google Shape;169;p23"/>
          <p:cNvSpPr/>
          <p:nvPr/>
        </p:nvSpPr>
        <p:spPr>
          <a:xfrm>
            <a:off x="5453301" y="2059662"/>
            <a:ext cx="31959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accuracy peaked at 94.36%</a:t>
            </a:r>
            <a:r>
              <a:rPr lang="en-US" sz="1650"/>
              <a:t> on</a:t>
            </a:r>
            <a:r>
              <a:rPr b="0" i="0" lang="en-US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validation set at 30 epochs. </a:t>
            </a:r>
            <a:r>
              <a:rPr lang="en-US" sz="1650"/>
              <a:t>A</a:t>
            </a:r>
            <a:r>
              <a:rPr b="0" i="0" lang="en-US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ccuracy 76.40% </a:t>
            </a:r>
            <a:r>
              <a:rPr lang="en-US" sz="1650"/>
              <a:t>on test set</a:t>
            </a:r>
            <a:r>
              <a:rPr b="0" i="0" lang="en-US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50" u="none" cap="none" strike="noStrike"/>
          </a:p>
        </p:txBody>
      </p:sp>
      <p:sp>
        <p:nvSpPr>
          <p:cNvPr id="170" name="Google Shape;170;p23"/>
          <p:cNvSpPr/>
          <p:nvPr/>
        </p:nvSpPr>
        <p:spPr>
          <a:xfrm>
            <a:off x="9480600" y="1305525"/>
            <a:ext cx="3954000" cy="2410800"/>
          </a:xfrm>
          <a:prstGeom prst="roundRect">
            <a:avLst>
              <a:gd fmla="val 5654" name="adj"/>
            </a:avLst>
          </a:prstGeom>
          <a:solidFill>
            <a:srgbClr val="FCEFDE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10019925" y="1640925"/>
            <a:ext cx="26355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Robust Classification</a:t>
            </a:r>
            <a:endParaRPr b="0" i="0" sz="2200" u="none" cap="none" strike="noStrike"/>
          </a:p>
        </p:txBody>
      </p:sp>
      <p:sp>
        <p:nvSpPr>
          <p:cNvPr id="172" name="Google Shape;172;p23"/>
          <p:cNvSpPr/>
          <p:nvPr/>
        </p:nvSpPr>
        <p:spPr>
          <a:xfrm>
            <a:off x="9820250" y="2147925"/>
            <a:ext cx="34920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Confusion matrix shows strong recognition across all five gesture classes.</a:t>
            </a:r>
            <a:endParaRPr b="0" i="0" sz="1650" u="none" cap="none" strike="noStrike"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813" y="3938635"/>
            <a:ext cx="115157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/>
          <p:nvPr/>
        </p:nvSpPr>
        <p:spPr>
          <a:xfrm>
            <a:off x="821640" y="1639037"/>
            <a:ext cx="6837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Confusion Matrix Insights</a:t>
            </a:r>
            <a:endParaRPr b="0" i="0" sz="4450" u="none" cap="none" strike="noStrike"/>
          </a:p>
        </p:txBody>
      </p:sp>
      <p:sp>
        <p:nvSpPr>
          <p:cNvPr id="180" name="Google Shape;180;p24"/>
          <p:cNvSpPr/>
          <p:nvPr/>
        </p:nvSpPr>
        <p:spPr>
          <a:xfrm>
            <a:off x="883915" y="284361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High Precision</a:t>
            </a:r>
            <a:endParaRPr b="0" i="0" sz="2200" u="none" cap="none" strike="noStrike"/>
          </a:p>
        </p:txBody>
      </p:sp>
      <p:sp>
        <p:nvSpPr>
          <p:cNvPr id="181" name="Google Shape;181;p24"/>
          <p:cNvSpPr/>
          <p:nvPr/>
        </p:nvSpPr>
        <p:spPr>
          <a:xfrm>
            <a:off x="883915" y="3424760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Diagonal dominance indicates accurate classification per gesture class.</a:t>
            </a:r>
            <a:endParaRPr b="0" i="0" sz="1750" u="none" cap="none" strike="noStrike"/>
          </a:p>
        </p:txBody>
      </p:sp>
      <p:sp>
        <p:nvSpPr>
          <p:cNvPr id="182" name="Google Shape;182;p24"/>
          <p:cNvSpPr/>
          <p:nvPr/>
        </p:nvSpPr>
        <p:spPr>
          <a:xfrm>
            <a:off x="821646" y="4711966"/>
            <a:ext cx="2836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Low Misclassification</a:t>
            </a:r>
            <a:endParaRPr b="0" i="0" sz="2200" u="none" cap="none" strike="noStrike"/>
          </a:p>
        </p:txBody>
      </p:sp>
      <p:sp>
        <p:nvSpPr>
          <p:cNvPr id="183" name="Google Shape;183;p24"/>
          <p:cNvSpPr/>
          <p:nvPr/>
        </p:nvSpPr>
        <p:spPr>
          <a:xfrm>
            <a:off x="821646" y="5293110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Minimal off-diagonal errors, even under heavy occlusion conditions.</a:t>
            </a:r>
            <a:endParaRPr b="0" i="0" sz="1750" u="none" cap="none" strike="noStrike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649" y="1757850"/>
            <a:ext cx="5491899" cy="42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0" name="Google Shape;1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/>
          <p:nvPr/>
        </p:nvSpPr>
        <p:spPr>
          <a:xfrm>
            <a:off x="6280190" y="135207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Conclusions and Future Work</a:t>
            </a:r>
            <a:endParaRPr b="0" i="0" sz="4450" u="none" cap="none" strike="noStrike"/>
          </a:p>
        </p:txBody>
      </p:sp>
      <p:sp>
        <p:nvSpPr>
          <p:cNvPr id="192" name="Google Shape;192;p25"/>
          <p:cNvSpPr/>
          <p:nvPr/>
        </p:nvSpPr>
        <p:spPr>
          <a:xfrm>
            <a:off x="6280190" y="310979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5AD93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7017306" y="31876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2200" u="none" cap="none" strike="noStrike"/>
          </a:p>
        </p:txBody>
      </p:sp>
      <p:sp>
        <p:nvSpPr>
          <p:cNvPr id="194" name="Google Shape;194;p25"/>
          <p:cNvSpPr/>
          <p:nvPr/>
        </p:nvSpPr>
        <p:spPr>
          <a:xfrm>
            <a:off x="7017306" y="3678079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Hybrid CNN+Transformer model achieves ~74% accuracy with occlusion robustness.</a:t>
            </a:r>
            <a:endParaRPr b="0" i="0" sz="1750" u="none" cap="none" strike="noStrike"/>
          </a:p>
        </p:txBody>
      </p:sp>
      <p:sp>
        <p:nvSpPr>
          <p:cNvPr id="195" name="Google Shape;195;p25"/>
          <p:cNvSpPr/>
          <p:nvPr/>
        </p:nvSpPr>
        <p:spPr>
          <a:xfrm>
            <a:off x="10200203" y="310979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5AD93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10937319" y="31876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  <a:endParaRPr b="0" i="0" sz="2200" u="none" cap="none" strike="noStrike"/>
          </a:p>
        </p:txBody>
      </p:sp>
      <p:sp>
        <p:nvSpPr>
          <p:cNvPr id="197" name="Google Shape;197;p25"/>
          <p:cNvSpPr/>
          <p:nvPr/>
        </p:nvSpPr>
        <p:spPr>
          <a:xfrm>
            <a:off x="10937319" y="3678079"/>
            <a:ext cx="289941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Does not address dynamic gestures or extreme occlusions like full palm cover.</a:t>
            </a:r>
            <a:endParaRPr b="0" i="0" sz="1750" u="none" cap="none" strike="noStrike"/>
          </a:p>
        </p:txBody>
      </p:sp>
      <p:sp>
        <p:nvSpPr>
          <p:cNvPr id="198" name="Google Shape;198;p25"/>
          <p:cNvSpPr/>
          <p:nvPr/>
        </p:nvSpPr>
        <p:spPr>
          <a:xfrm>
            <a:off x="6280190" y="558331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5AD93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7017306" y="566118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Future Directions</a:t>
            </a:r>
            <a:endParaRPr b="0" i="0" sz="2200" u="none" cap="none" strike="noStrike"/>
          </a:p>
        </p:txBody>
      </p:sp>
      <p:sp>
        <p:nvSpPr>
          <p:cNvPr id="200" name="Google Shape;200;p25"/>
          <p:cNvSpPr/>
          <p:nvPr/>
        </p:nvSpPr>
        <p:spPr>
          <a:xfrm>
            <a:off x="7017306" y="6151602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Extend to dynamic gestures, optimize for smartphone GPUs, deploy on VR headsets.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/>
        </p:nvSpPr>
        <p:spPr>
          <a:xfrm>
            <a:off x="354725" y="1638300"/>
            <a:ext cx="1415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6000"/>
                </a:solidFill>
              </a:rPr>
              <a:t>Code </a:t>
            </a:r>
            <a:r>
              <a:rPr lang="en-US" sz="2200">
                <a:solidFill>
                  <a:srgbClr val="7F6000"/>
                </a:solidFill>
              </a:rPr>
              <a:t>: </a:t>
            </a:r>
            <a:endParaRPr sz="2200">
              <a:solidFill>
                <a:srgbClr val="7F6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Augmentation</a:t>
            </a:r>
            <a:r>
              <a:rPr lang="en-US" sz="2000"/>
              <a:t>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https://drive.google.com/file/d/11VeeQRVmW_kS4ZHtwPlyO9_XshOg48q1/view?usp=drive_link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Model Training and Results: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https://drive.google.com/file/d/1AB9Dc50HiE-vFNtJE4BD8EHPBDpQzDlq/view?usp=sharing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7" name="Google Shape;207;p26"/>
          <p:cNvSpPr txBox="1"/>
          <p:nvPr/>
        </p:nvSpPr>
        <p:spPr>
          <a:xfrm>
            <a:off x="354725" y="3093568"/>
            <a:ext cx="1403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F6000"/>
                </a:solidFill>
              </a:rPr>
              <a:t>Dataset:</a:t>
            </a:r>
            <a:br>
              <a:rPr lang="en-US" sz="2000"/>
            </a:br>
            <a:r>
              <a:rPr lang="en-US" sz="2000"/>
              <a:t>MediaPipe RPS: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https://ai.google.dev/edge/api/mediapipe/python/mediapipe_model_maker/gesture_recognizer/Dataset</a:t>
            </a:r>
            <a:br>
              <a:rPr lang="en-US" sz="2000" u="sng">
                <a:solidFill>
                  <a:schemeClr val="hlink"/>
                </a:solidFill>
                <a:hlinkClick r:id="rId6"/>
              </a:rPr>
            </a:br>
            <a:r>
              <a:rPr lang="en-US" sz="2000"/>
              <a:t>2000 Hand Gesture Dataset</a:t>
            </a:r>
            <a:r>
              <a:rPr lang="en-US" sz="2000"/>
              <a:t>: </a:t>
            </a:r>
            <a:r>
              <a:rPr lang="en-US" sz="2000" u="sng">
                <a:solidFill>
                  <a:schemeClr val="hlink"/>
                </a:solidFill>
                <a:hlinkClick r:id="rId7"/>
              </a:rPr>
              <a:t>https://www.kaggle.com/datasets/ritikagiridhar/2000-hand-gestures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Full Drive Link: </a:t>
            </a:r>
            <a:r>
              <a:rPr lang="en-US" sz="2000" u="sng">
                <a:solidFill>
                  <a:schemeClr val="hlink"/>
                </a:solidFill>
                <a:hlinkClick r:id="rId8"/>
              </a:rPr>
              <a:t>https://drive.google.com/drive/folders/1mXbe0FUwWmbYnfnmSR0Rr0_qKtMzlW52?usp=drive_link</a:t>
            </a:r>
            <a:endParaRPr sz="2000"/>
          </a:p>
        </p:txBody>
      </p:sp>
      <p:sp>
        <p:nvSpPr>
          <p:cNvPr id="208" name="Google Shape;208;p26"/>
          <p:cNvSpPr txBox="1"/>
          <p:nvPr/>
        </p:nvSpPr>
        <p:spPr>
          <a:xfrm>
            <a:off x="346686" y="4842276"/>
            <a:ext cx="1355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Full Project link: </a:t>
            </a:r>
            <a:r>
              <a:rPr lang="en-US" sz="2000" u="sng">
                <a:solidFill>
                  <a:schemeClr val="hlink"/>
                </a:solidFill>
                <a:hlinkClick r:id="rId9"/>
              </a:rPr>
              <a:t>https://drive.google.com/drive/folders/1q8Sr9fv26hXeOJaLDvGheAmm-1iFrAUN?usp=sharing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6280190" y="2075021"/>
            <a:ext cx="734234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Background and Challenges</a:t>
            </a:r>
            <a:endParaRPr b="0" i="0" sz="4450" u="none" cap="none" strike="noStrike"/>
          </a:p>
        </p:txBody>
      </p:sp>
      <p:sp>
        <p:nvSpPr>
          <p:cNvPr id="58" name="Google Shape;58;p12"/>
          <p:cNvSpPr txBox="1"/>
          <p:nvPr/>
        </p:nvSpPr>
        <p:spPr>
          <a:xfrm>
            <a:off x="6280200" y="3339050"/>
            <a:ext cx="7670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1800"/>
              <a:buChar char="●"/>
            </a:pPr>
            <a:r>
              <a:rPr b="1" lang="en-US" sz="1800">
                <a:solidFill>
                  <a:srgbClr val="4C4C4C"/>
                </a:solidFill>
              </a:rPr>
              <a:t>Gesture Types &amp; Occlusion Issues</a:t>
            </a:r>
            <a:endParaRPr b="1" sz="1800">
              <a:solidFill>
                <a:srgbClr val="4C4C4C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Char char="○"/>
            </a:pPr>
            <a:r>
              <a:rPr b="1" lang="en-US" sz="1800">
                <a:solidFill>
                  <a:srgbClr val="4C4C4C"/>
                </a:solidFill>
              </a:rPr>
              <a:t>Static Gestures</a:t>
            </a:r>
            <a:r>
              <a:rPr lang="en-US" sz="1800">
                <a:solidFill>
                  <a:srgbClr val="4C4C4C"/>
                </a:solidFill>
              </a:rPr>
              <a:t>: Fixed poses (e.g., rock, paper, scissors)</a:t>
            </a:r>
            <a:br>
              <a:rPr lang="en-US" sz="1800">
                <a:solidFill>
                  <a:srgbClr val="4C4C4C"/>
                </a:solidFill>
              </a:rPr>
            </a:br>
            <a:endParaRPr sz="1800">
              <a:solidFill>
                <a:srgbClr val="4C4C4C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Char char="○"/>
            </a:pPr>
            <a:r>
              <a:rPr b="1" lang="en-US" sz="1800">
                <a:solidFill>
                  <a:srgbClr val="4C4C4C"/>
                </a:solidFill>
              </a:rPr>
              <a:t>Dynamic Gestures</a:t>
            </a:r>
            <a:r>
              <a:rPr lang="en-US" sz="1800">
                <a:solidFill>
                  <a:srgbClr val="4C4C4C"/>
                </a:solidFill>
              </a:rPr>
              <a:t>: Motion-based (e.g., waving, pointing)</a:t>
            </a:r>
            <a:br>
              <a:rPr lang="en-US" sz="1800">
                <a:solidFill>
                  <a:srgbClr val="4C4C4C"/>
                </a:solidFill>
              </a:rPr>
            </a:br>
            <a:endParaRPr sz="1800">
              <a:solidFill>
                <a:srgbClr val="4C4C4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Char char="●"/>
            </a:pPr>
            <a:r>
              <a:rPr b="1" lang="en-US" sz="1800">
                <a:solidFill>
                  <a:srgbClr val="4C4C4C"/>
                </a:solidFill>
              </a:rPr>
              <a:t>Occlusion Challenges</a:t>
            </a:r>
            <a:r>
              <a:rPr lang="en-US" sz="1800">
                <a:solidFill>
                  <a:srgbClr val="4C4C4C"/>
                </a:solidFill>
              </a:rPr>
              <a:t>:</a:t>
            </a:r>
            <a:endParaRPr sz="1800">
              <a:solidFill>
                <a:srgbClr val="4C4C4C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Char char="○"/>
            </a:pPr>
            <a:r>
              <a:rPr lang="en-US" sz="1800">
                <a:solidFill>
                  <a:srgbClr val="4C4C4C"/>
                </a:solidFill>
              </a:rPr>
              <a:t>Hands/fingers often hidden in VR</a:t>
            </a:r>
            <a:endParaRPr sz="1800">
              <a:solidFill>
                <a:srgbClr val="4C4C4C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Char char="○"/>
            </a:pPr>
            <a:r>
              <a:rPr lang="en-US" sz="1800">
                <a:solidFill>
                  <a:srgbClr val="4C4C4C"/>
                </a:solidFill>
              </a:rPr>
              <a:t>Vision systems struggle with occlusion &amp; cluttered backgrounds</a:t>
            </a:r>
            <a:endParaRPr sz="1800">
              <a:solidFill>
                <a:srgbClr val="4C4C4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6152375" y="1778975"/>
            <a:ext cx="8044500" cy="44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50">
                <a:solidFill>
                  <a:srgbClr val="4C4C4C"/>
                </a:solidFill>
              </a:rPr>
              <a:t> </a:t>
            </a:r>
            <a:r>
              <a:rPr lang="en-US" sz="4450">
                <a:solidFill>
                  <a:srgbClr val="3A3A3A"/>
                </a:solidFill>
              </a:rPr>
              <a:t>Motivation</a:t>
            </a:r>
            <a:endParaRPr sz="4450">
              <a:solidFill>
                <a:srgbClr val="3A3A3A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2100"/>
              <a:buChar char="●"/>
            </a:pPr>
            <a:r>
              <a:rPr lang="en-US" sz="2100">
                <a:solidFill>
                  <a:srgbClr val="4C4C4C"/>
                </a:solidFill>
              </a:rPr>
              <a:t>Hand gestures enhance natural interaction in VR.</a:t>
            </a:r>
            <a:br>
              <a:rPr lang="en-US" sz="2100">
                <a:solidFill>
                  <a:srgbClr val="4C4C4C"/>
                </a:solidFill>
              </a:rPr>
            </a:br>
            <a:endParaRPr sz="2100">
              <a:solidFill>
                <a:srgbClr val="4C4C4C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●"/>
            </a:pPr>
            <a:r>
              <a:rPr lang="en-US" sz="2100">
                <a:solidFill>
                  <a:srgbClr val="4C4C4C"/>
                </a:solidFill>
              </a:rPr>
              <a:t>Static gestures like "rock", "paper", "scissors" are common.</a:t>
            </a:r>
            <a:br>
              <a:rPr lang="en-US" sz="2100">
                <a:solidFill>
                  <a:srgbClr val="4C4C4C"/>
                </a:solidFill>
              </a:rPr>
            </a:br>
            <a:endParaRPr sz="2100">
              <a:solidFill>
                <a:srgbClr val="4C4C4C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●"/>
            </a:pPr>
            <a:r>
              <a:rPr lang="en-US" sz="2100">
                <a:solidFill>
                  <a:srgbClr val="4C4C4C"/>
                </a:solidFill>
              </a:rPr>
              <a:t>Occlusion (e.g., hands behind controllers) is a major challenge.</a:t>
            </a:r>
            <a:br>
              <a:rPr lang="en-US" sz="2100">
                <a:solidFill>
                  <a:srgbClr val="4C4C4C"/>
                </a:solidFill>
              </a:rPr>
            </a:br>
            <a:endParaRPr sz="2100">
              <a:solidFill>
                <a:srgbClr val="4C4C4C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●"/>
            </a:pPr>
            <a:r>
              <a:rPr lang="en-US" sz="2100">
                <a:solidFill>
                  <a:srgbClr val="4C4C4C"/>
                </a:solidFill>
              </a:rPr>
              <a:t>Goal: Build an occlusion-robust, lightweight system for edge devices.</a:t>
            </a:r>
            <a:endParaRPr sz="2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813325" y="2025550"/>
            <a:ext cx="8630400" cy="3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3A3A3A"/>
                </a:solidFill>
              </a:rPr>
              <a:t> Problem Statement</a:t>
            </a:r>
            <a:endParaRPr sz="4100">
              <a:solidFill>
                <a:srgbClr val="3A3A3A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2200"/>
              <a:buChar char="●"/>
            </a:pPr>
            <a:r>
              <a:rPr lang="en-US" sz="2200">
                <a:solidFill>
                  <a:srgbClr val="4C4C4C"/>
                </a:solidFill>
              </a:rPr>
              <a:t>Existing methods fail with partial hand visibility.</a:t>
            </a:r>
            <a:br>
              <a:rPr lang="en-US" sz="2200">
                <a:solidFill>
                  <a:srgbClr val="4C4C4C"/>
                </a:solidFill>
              </a:rPr>
            </a:br>
            <a:endParaRPr sz="2200">
              <a:solidFill>
                <a:srgbClr val="4C4C4C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Char char="●"/>
            </a:pPr>
            <a:r>
              <a:rPr lang="en-US" sz="2200">
                <a:solidFill>
                  <a:srgbClr val="4C4C4C"/>
                </a:solidFill>
              </a:rPr>
              <a:t>MediaPipe struggles with missing landmarks under occlusion.</a:t>
            </a:r>
            <a:br>
              <a:rPr lang="en-US" sz="2200">
                <a:solidFill>
                  <a:srgbClr val="4C4C4C"/>
                </a:solidFill>
              </a:rPr>
            </a:br>
            <a:endParaRPr sz="2200">
              <a:solidFill>
                <a:srgbClr val="4C4C4C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Char char="●"/>
            </a:pPr>
            <a:r>
              <a:rPr lang="en-US" sz="2200">
                <a:solidFill>
                  <a:srgbClr val="4C4C4C"/>
                </a:solidFill>
              </a:rPr>
              <a:t>Traditional CNNs lack global context understanding.</a:t>
            </a:r>
            <a:br>
              <a:rPr lang="en-US" sz="2200">
                <a:solidFill>
                  <a:srgbClr val="4C4C4C"/>
                </a:solidFill>
              </a:rPr>
            </a:br>
            <a:endParaRPr sz="2200">
              <a:solidFill>
                <a:srgbClr val="4C4C4C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Char char="●"/>
            </a:pPr>
            <a:r>
              <a:rPr lang="en-US" sz="2200">
                <a:solidFill>
                  <a:srgbClr val="4C4C4C"/>
                </a:solidFill>
              </a:rPr>
              <a:t>Need a model that combines </a:t>
            </a:r>
            <a:r>
              <a:rPr b="1" lang="en-US" sz="2200">
                <a:solidFill>
                  <a:srgbClr val="4C4C4C"/>
                </a:solidFill>
              </a:rPr>
              <a:t>local</a:t>
            </a:r>
            <a:r>
              <a:rPr lang="en-US" sz="2200">
                <a:solidFill>
                  <a:srgbClr val="4C4C4C"/>
                </a:solidFill>
              </a:rPr>
              <a:t> and </a:t>
            </a:r>
            <a:r>
              <a:rPr b="1" lang="en-US" sz="2200">
                <a:solidFill>
                  <a:srgbClr val="4C4C4C"/>
                </a:solidFill>
              </a:rPr>
              <a:t>global</a:t>
            </a:r>
            <a:r>
              <a:rPr lang="en-US" sz="2200">
                <a:solidFill>
                  <a:srgbClr val="4C4C4C"/>
                </a:solidFill>
              </a:rPr>
              <a:t> feature learning.</a:t>
            </a:r>
            <a:endParaRPr b="1" sz="2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6183175" y="2179650"/>
            <a:ext cx="79677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A3A3A"/>
                </a:solidFill>
              </a:rPr>
              <a:t>Gesture Types</a:t>
            </a:r>
            <a:endParaRPr sz="4400">
              <a:solidFill>
                <a:srgbClr val="3A3A3A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2200"/>
              <a:buChar char="●"/>
            </a:pPr>
            <a:r>
              <a:rPr b="1" lang="en-US" sz="2200">
                <a:solidFill>
                  <a:srgbClr val="4C4C4C"/>
                </a:solidFill>
              </a:rPr>
              <a:t>Static Gestures</a:t>
            </a:r>
            <a:r>
              <a:rPr lang="en-US" sz="2200">
                <a:solidFill>
                  <a:srgbClr val="4C4C4C"/>
                </a:solidFill>
              </a:rPr>
              <a:t>: Fixed poses from single frames.</a:t>
            </a:r>
            <a:br>
              <a:rPr lang="en-US" sz="2200">
                <a:solidFill>
                  <a:srgbClr val="4C4C4C"/>
                </a:solidFill>
              </a:rPr>
            </a:br>
            <a:endParaRPr sz="2200">
              <a:solidFill>
                <a:srgbClr val="4C4C4C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Char char="●"/>
            </a:pPr>
            <a:r>
              <a:rPr b="1" lang="en-US" sz="2200">
                <a:solidFill>
                  <a:srgbClr val="4C4C4C"/>
                </a:solidFill>
              </a:rPr>
              <a:t>Dynamic Gestures</a:t>
            </a:r>
            <a:r>
              <a:rPr lang="en-US" sz="2200">
                <a:solidFill>
                  <a:srgbClr val="4C4C4C"/>
                </a:solidFill>
              </a:rPr>
              <a:t>: Require motion over time.</a:t>
            </a:r>
            <a:br>
              <a:rPr lang="en-US" sz="2200">
                <a:solidFill>
                  <a:srgbClr val="4C4C4C"/>
                </a:solidFill>
              </a:rPr>
            </a:br>
            <a:endParaRPr sz="2200">
              <a:solidFill>
                <a:srgbClr val="4C4C4C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Char char="●"/>
            </a:pPr>
            <a:r>
              <a:rPr lang="en-US" sz="2200">
                <a:solidFill>
                  <a:srgbClr val="4C4C4C"/>
                </a:solidFill>
              </a:rPr>
              <a:t>Focus of this work: </a:t>
            </a:r>
            <a:r>
              <a:rPr b="1" lang="en-US" sz="2200">
                <a:solidFill>
                  <a:srgbClr val="4C4C4C"/>
                </a:solidFill>
              </a:rPr>
              <a:t>Static gesture classification</a:t>
            </a:r>
            <a:r>
              <a:rPr lang="en-US" sz="2200">
                <a:solidFill>
                  <a:srgbClr val="4C4C4C"/>
                </a:solidFill>
              </a:rPr>
              <a:t> under occlusion.</a:t>
            </a:r>
            <a:endParaRPr b="1" sz="2400">
              <a:solidFill>
                <a:srgbClr val="4C4C4C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8" y="2638450"/>
            <a:ext cx="5174925" cy="27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793790" y="4179451"/>
            <a:ext cx="698349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Dataset and Preprocessing</a:t>
            </a:r>
            <a:endParaRPr b="0" i="0" sz="4450" u="none" cap="none" strike="noStrike"/>
          </a:p>
        </p:txBody>
      </p:sp>
      <p:sp>
        <p:nvSpPr>
          <p:cNvPr id="88" name="Google Shape;88;p16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000000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Data Fusion</a:t>
            </a:r>
            <a:endParaRPr b="0" i="0" sz="2200" u="none" cap="none" strike="noStrike"/>
          </a:p>
        </p:txBody>
      </p:sp>
      <p:sp>
        <p:nvSpPr>
          <p:cNvPr id="90" name="Google Shape;90;p16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Combined MediaPipe Rock-Paper-Scissors and 2000 Hand Gesture datasets.</a:t>
            </a:r>
            <a:endParaRPr b="0" i="0" sz="1750" u="none" cap="none" strike="noStrike"/>
          </a:p>
        </p:txBody>
      </p:sp>
      <p:sp>
        <p:nvSpPr>
          <p:cNvPr id="91" name="Google Shape;91;p16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000000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5973008" y="5306258"/>
            <a:ext cx="325362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Occlusion Augmentation</a:t>
            </a:r>
            <a:endParaRPr b="0" i="0" sz="2200" u="none" cap="none" strike="noStrike"/>
          </a:p>
        </p:txBody>
      </p:sp>
      <p:sp>
        <p:nvSpPr>
          <p:cNvPr id="93" name="Google Shape;93;p1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Artificial occlusions added by overlaying colored patches on RGB images.</a:t>
            </a:r>
            <a:endParaRPr b="0" i="0" sz="1750" u="none" cap="none" strike="noStrike"/>
          </a:p>
        </p:txBody>
      </p:sp>
      <p:sp>
        <p:nvSpPr>
          <p:cNvPr id="94" name="Google Shape;94;p16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000000"/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RGB-D Fusion</a:t>
            </a:r>
            <a:endParaRPr b="0" i="0" sz="2200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Depth masks generated and merged with RGB channels for 4-channel input.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6321875" y="1933075"/>
            <a:ext cx="8013900" cy="4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A3A3A"/>
                </a:solidFill>
              </a:rPr>
              <a:t> </a:t>
            </a:r>
            <a:r>
              <a:rPr lang="en-US" sz="4400">
                <a:solidFill>
                  <a:srgbClr val="3A3A3A"/>
                </a:solidFill>
              </a:rPr>
              <a:t>Datasets Used</a:t>
            </a:r>
            <a:endParaRPr sz="4400">
              <a:solidFill>
                <a:srgbClr val="3A3A3A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2200"/>
              <a:buChar char="●"/>
            </a:pPr>
            <a:r>
              <a:rPr b="1" lang="en-US" sz="2200">
                <a:solidFill>
                  <a:srgbClr val="4C4C4C"/>
                </a:solidFill>
              </a:rPr>
              <a:t>MediaPipe Rock–Paper–Scissors dataset</a:t>
            </a:r>
            <a:br>
              <a:rPr b="1" lang="en-US" sz="2200">
                <a:solidFill>
                  <a:srgbClr val="4C4C4C"/>
                </a:solidFill>
              </a:rPr>
            </a:br>
            <a:endParaRPr b="1" sz="2200">
              <a:solidFill>
                <a:srgbClr val="4C4C4C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Char char="●"/>
            </a:pPr>
            <a:r>
              <a:rPr b="1" lang="en-US" sz="2200">
                <a:solidFill>
                  <a:srgbClr val="4C4C4C"/>
                </a:solidFill>
              </a:rPr>
              <a:t>2000 Hand Gesture dataset</a:t>
            </a:r>
            <a:r>
              <a:rPr lang="en-US" sz="2200">
                <a:solidFill>
                  <a:srgbClr val="4C4C4C"/>
                </a:solidFill>
              </a:rPr>
              <a:t> from Kaggle</a:t>
            </a:r>
            <a:br>
              <a:rPr lang="en-US" sz="2200">
                <a:solidFill>
                  <a:srgbClr val="4C4C4C"/>
                </a:solidFill>
              </a:rPr>
            </a:br>
            <a:endParaRPr sz="2200">
              <a:solidFill>
                <a:srgbClr val="4C4C4C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Char char="●"/>
            </a:pPr>
            <a:r>
              <a:rPr lang="en-US" sz="2200">
                <a:solidFill>
                  <a:srgbClr val="4C4C4C"/>
                </a:solidFill>
              </a:rPr>
              <a:t>Combined and labeled into 5 target classes:</a:t>
            </a:r>
            <a:br>
              <a:rPr lang="en-US" sz="2200">
                <a:solidFill>
                  <a:srgbClr val="4C4C4C"/>
                </a:solidFill>
              </a:rPr>
            </a:br>
            <a:endParaRPr sz="2200">
              <a:solidFill>
                <a:srgbClr val="4C4C4C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Char char="○"/>
            </a:pPr>
            <a:r>
              <a:rPr i="1" lang="en-US" sz="2200">
                <a:solidFill>
                  <a:srgbClr val="4C4C4C"/>
                </a:solidFill>
              </a:rPr>
              <a:t>rock, paper, scissors, fingerCircle, singleFingerBend</a:t>
            </a:r>
            <a:br>
              <a:rPr i="1" lang="en-US" sz="2200">
                <a:solidFill>
                  <a:srgbClr val="4C4C4C"/>
                </a:solidFill>
              </a:rPr>
            </a:br>
            <a:endParaRPr b="1" sz="2400">
              <a:solidFill>
                <a:srgbClr val="4C4C4C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8769" r="5920" t="0"/>
          <a:stretch/>
        </p:blipFill>
        <p:spPr>
          <a:xfrm>
            <a:off x="0" y="2787700"/>
            <a:ext cx="5486401" cy="22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6583875" y="1335475"/>
            <a:ext cx="6996600" cy="5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A3A3A"/>
                </a:solidFill>
              </a:rPr>
              <a:t>Data Augmentation &amp;</a:t>
            </a:r>
            <a:endParaRPr sz="3500">
              <a:solidFill>
                <a:srgbClr val="3A3A3A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A3A3A"/>
                </a:solidFill>
              </a:rPr>
              <a:t>RGB-D Fusion</a:t>
            </a:r>
            <a:endParaRPr sz="3500">
              <a:solidFill>
                <a:srgbClr val="3A3A3A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2000"/>
              <a:buChar char="●"/>
            </a:pPr>
            <a:r>
              <a:rPr lang="en-US" sz="2000">
                <a:solidFill>
                  <a:srgbClr val="4C4C4C"/>
                </a:solidFill>
              </a:rPr>
              <a:t>Used </a:t>
            </a:r>
            <a:r>
              <a:rPr b="1" lang="en-US" sz="2000">
                <a:solidFill>
                  <a:srgbClr val="4C4C4C"/>
                </a:solidFill>
              </a:rPr>
              <a:t>SAM (Segment Anything Model)</a:t>
            </a:r>
            <a:r>
              <a:rPr lang="en-US" sz="2000">
                <a:solidFill>
                  <a:srgbClr val="4C4C4C"/>
                </a:solidFill>
              </a:rPr>
              <a:t> to generate binary hand masks.</a:t>
            </a:r>
            <a:br>
              <a:rPr lang="en-US" sz="2000">
                <a:solidFill>
                  <a:srgbClr val="4C4C4C"/>
                </a:solidFill>
              </a:rPr>
            </a:br>
            <a:endParaRPr sz="2000">
              <a:solidFill>
                <a:srgbClr val="4C4C4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Char char="●"/>
            </a:pPr>
            <a:r>
              <a:rPr lang="en-US" sz="2000">
                <a:solidFill>
                  <a:srgbClr val="4C4C4C"/>
                </a:solidFill>
              </a:rPr>
              <a:t>Simulated occlusions by overlaying random colored patches.</a:t>
            </a:r>
            <a:br>
              <a:rPr lang="en-US" sz="2000">
                <a:solidFill>
                  <a:srgbClr val="4C4C4C"/>
                </a:solidFill>
              </a:rPr>
            </a:br>
            <a:endParaRPr sz="2000">
              <a:solidFill>
                <a:srgbClr val="4C4C4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Char char="●"/>
            </a:pPr>
            <a:r>
              <a:rPr lang="en-US" sz="2000">
                <a:solidFill>
                  <a:srgbClr val="4C4C4C"/>
                </a:solidFill>
              </a:rPr>
              <a:t>Fused RGB with pseudo-depth → 4-channel (RGB-D) input.</a:t>
            </a:r>
            <a:br>
              <a:rPr lang="en-US" sz="2000">
                <a:solidFill>
                  <a:srgbClr val="4C4C4C"/>
                </a:solidFill>
              </a:rPr>
            </a:br>
            <a:endParaRPr sz="2000">
              <a:solidFill>
                <a:srgbClr val="4C4C4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Char char="●"/>
            </a:pPr>
            <a:r>
              <a:rPr lang="en-US" sz="2000">
                <a:solidFill>
                  <a:srgbClr val="4C4C4C"/>
                </a:solidFill>
              </a:rPr>
              <a:t>Final input shape: (207 × 207 × 4)</a:t>
            </a:r>
            <a:br>
              <a:rPr lang="en-US" sz="2000">
                <a:solidFill>
                  <a:srgbClr val="4C4C4C"/>
                </a:solidFill>
              </a:rPr>
            </a:br>
            <a:endParaRPr b="1" sz="2200">
              <a:solidFill>
                <a:srgbClr val="4C4C4C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50" y="1187450"/>
            <a:ext cx="5000674" cy="232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879" y="3701930"/>
            <a:ext cx="4912014" cy="311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674624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6491400" y="1963900"/>
            <a:ext cx="7074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A3A3A"/>
                </a:solidFill>
              </a:rPr>
              <a:t> Preprocessing &amp; Labeling</a:t>
            </a:r>
            <a:endParaRPr sz="4400">
              <a:solidFill>
                <a:srgbClr val="3A3A3A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C4C4C"/>
              </a:buClr>
              <a:buSzPts val="2000"/>
              <a:buChar char="●"/>
            </a:pPr>
            <a:r>
              <a:rPr lang="en-US" sz="2000">
                <a:solidFill>
                  <a:srgbClr val="4C4C4C"/>
                </a:solidFill>
              </a:rPr>
              <a:t>Normalized RGB to [0,1], depth kept as is.</a:t>
            </a:r>
            <a:br>
              <a:rPr lang="en-US" sz="2000">
                <a:solidFill>
                  <a:srgbClr val="4C4C4C"/>
                </a:solidFill>
              </a:rPr>
            </a:br>
            <a:endParaRPr sz="2000">
              <a:solidFill>
                <a:srgbClr val="4C4C4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Char char="●"/>
            </a:pPr>
            <a:r>
              <a:rPr lang="en-US" sz="2000">
                <a:solidFill>
                  <a:srgbClr val="4C4C4C"/>
                </a:solidFill>
              </a:rPr>
              <a:t>Labels encoded as integers for classification.</a:t>
            </a:r>
            <a:br>
              <a:rPr lang="en-US" sz="2000">
                <a:solidFill>
                  <a:srgbClr val="4C4C4C"/>
                </a:solidFill>
              </a:rPr>
            </a:br>
            <a:endParaRPr sz="2000">
              <a:solidFill>
                <a:srgbClr val="4C4C4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Char char="●"/>
            </a:pPr>
            <a:r>
              <a:rPr lang="en-US" sz="2000">
                <a:solidFill>
                  <a:srgbClr val="4C4C4C"/>
                </a:solidFill>
              </a:rPr>
              <a:t>Dataset split: 70% train, 20% validation, 10% test.</a:t>
            </a:r>
            <a:br>
              <a:rPr lang="en-US" sz="2000">
                <a:solidFill>
                  <a:srgbClr val="4C4C4C"/>
                </a:solidFill>
              </a:rPr>
            </a:br>
            <a:endParaRPr sz="2000">
              <a:solidFill>
                <a:srgbClr val="4C4C4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Char char="●"/>
            </a:pPr>
            <a:r>
              <a:rPr lang="en-US" sz="2000">
                <a:solidFill>
                  <a:srgbClr val="4C4C4C"/>
                </a:solidFill>
              </a:rPr>
              <a:t>Balanced classes using stratified sampling.</a:t>
            </a:r>
            <a:endParaRPr sz="22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